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7010400" cy="92964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numCol="1" rtlCol="0"/>
          <a:lstStyle>
            <a:lvl1pPr algn="l">
              <a:defRPr sz="1200">
                <a:uFillTx/>
              </a:defRPr>
            </a:lvl1pPr>
          </a:lstStyle>
          <a:p>
            <a:endParaRPr lang="en-CA" altLang="en-CA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numCol="1" rtlCol="0"/>
          <a:lstStyle>
            <a:lvl1pPr algn="r">
              <a:defRPr sz="1200">
                <a:uFillTx/>
              </a:defRPr>
            </a:lvl1pPr>
          </a:lstStyle>
          <a:p>
            <a:fld id="{D5546827-2DFE-4A00-91B3-4D159897C745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numCol="1" rtlCol="0" anchor="b"/>
          <a:lstStyle>
            <a:lvl1pPr algn="l">
              <a:defRPr sz="1200">
                <a:uFillTx/>
              </a:defRPr>
            </a:lvl1pPr>
          </a:lstStyle>
          <a:p>
            <a:endParaRPr lang="en-CA" altLang="en-CA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numCol="1" rtlCol="0" anchor="b"/>
          <a:lstStyle>
            <a:lvl1pPr algn="r">
              <a:defRPr sz="1200">
                <a:uFillTx/>
              </a:defRPr>
            </a:lvl1pPr>
          </a:lstStyle>
          <a:p>
            <a:fld id="{C9C1860B-05B4-4B66-98F5-0B6AB6871AD0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CA" alt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alt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alt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alt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altLang="en-CA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altLang="en-CA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altLang="en-CA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altLang="en-CA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altLang="en-CA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CA" altLang="en-CA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CA" altLang="en-CA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CA" altLang="en-CA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alt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DA3AFF02-AC4B-4A8B-865D-63C710F01519}" type="datetimeFigureOut">
              <a:rPr lang="en-CA" altLang="en-CA" smtClean="0">
                <a:uFillTx/>
              </a:rPr>
              <a:t>2019-09-24</a:t>
            </a:fld>
            <a:endParaRPr lang="en-CA" alt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CA" alt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E2FAFC73-4173-4DD5-BC1D-10F7DC87C3F3}" type="slidenum">
              <a:rPr lang="en-CA" altLang="en-CA" smtClean="0">
                <a:uFillTx/>
              </a:rPr>
              <a:t>‹#›</a:t>
            </a:fld>
            <a:endParaRPr lang="en-CA" altLang="en-CA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Muscles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7006" y="3429000"/>
            <a:ext cx="6224031" cy="1655761"/>
          </a:xfrm>
        </p:spPr>
        <p:txBody>
          <a:bodyPr numCol="1"/>
          <a:lstStyle/>
          <a:p>
            <a:r>
              <a:rPr lang="en-CA" altLang="en-CA" dirty="0">
                <a:uFillTx/>
              </a:rPr>
              <a:t>Topic 1.2 (1.2.4 and 1.2.5)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Trapezius </a:t>
            </a:r>
            <a:r>
              <a:rPr lang="en-CA" altLang="en-CA" dirty="0" err="1">
                <a:uFillTx/>
              </a:rPr>
              <a:t>muscle</a:t>
            </a:r>
            <a:endParaRPr lang="en-CA" altLang="en-CA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Triangular shaped muscle located on the posterior neck and upper back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base of skull (along the cervical and thoracic vertebrae)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clavicle and scapula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</p:txBody>
      </p:sp>
      <p:pic>
        <p:nvPicPr>
          <p:cNvPr id="7170" name="Picture 2" descr="http://anatomy.askthetrainer.com/muscle-images/trapezius-muscl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2888" y="1375248"/>
            <a:ext cx="3533224" cy="5252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 err="1">
                <a:uFillTx/>
              </a:rPr>
              <a:t>Latissimus</a:t>
            </a:r>
            <a:r>
              <a:rPr lang="en-CA" altLang="en-CA" dirty="0">
                <a:uFillTx/>
              </a:rPr>
              <a:t> </a:t>
            </a:r>
            <a:r>
              <a:rPr lang="en-CA" altLang="en-CA" dirty="0" err="1">
                <a:uFillTx/>
              </a:rPr>
              <a:t>dorsi</a:t>
            </a:r>
            <a:endParaRPr lang="en-CA" altLang="en-CA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6454" y="1250462"/>
            <a:ext cx="6017346" cy="4926501"/>
          </a:xfrm>
        </p:spPr>
        <p:txBody>
          <a:bodyPr numCol="1">
            <a:normAutofit/>
          </a:bodyPr>
          <a:lstStyle/>
          <a:p>
            <a:r>
              <a:rPr lang="en-CA" altLang="en-CA" dirty="0">
                <a:uFillTx/>
              </a:rPr>
              <a:t>Large muscle on the back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runs from the sacrum and ilium up along the lumbar and thoracic vertebrae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tendon forms posterior border of armpit and inserts on inside of the </a:t>
            </a:r>
            <a:r>
              <a:rPr lang="en-CA" altLang="en-CA" dirty="0" err="1">
                <a:uFillTx/>
              </a:rPr>
              <a:t>humerus</a:t>
            </a:r>
            <a:r>
              <a:rPr lang="en-CA" altLang="en-CA" dirty="0">
                <a:uFillTx/>
              </a:rPr>
              <a:t> </a:t>
            </a:r>
            <a:r>
              <a:rPr lang="en-CA" altLang="en-CA" sz="1800" i="1" dirty="0">
                <a:uFillTx/>
              </a:rPr>
              <a:t>(what muscle also inserts here?)</a:t>
            </a:r>
            <a:endParaRPr lang="en-CA" altLang="en-CA" i="1" dirty="0">
              <a:uFillTx/>
            </a:endParaRP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</p:txBody>
      </p:sp>
      <p:pic>
        <p:nvPicPr>
          <p:cNvPr id="8194" name="Picture 2" descr="Latissimus Dorsi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66078" y="1385966"/>
            <a:ext cx="3042498" cy="5230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Triceps </a:t>
            </a:r>
            <a:r>
              <a:rPr lang="en-CA" altLang="en-CA" dirty="0" err="1">
                <a:uFillTx/>
              </a:rPr>
              <a:t>brachii</a:t>
            </a:r>
            <a:endParaRPr lang="en-CA" altLang="en-CA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0868" y="1380148"/>
            <a:ext cx="5181600" cy="4351338"/>
          </a:xfrm>
        </p:spPr>
        <p:txBody>
          <a:bodyPr numCol="1"/>
          <a:lstStyle/>
          <a:p>
            <a:r>
              <a:rPr lang="en-CA" altLang="en-CA" dirty="0">
                <a:uFillTx/>
              </a:rPr>
              <a:t>Posterior upper arm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scapula, </a:t>
            </a:r>
            <a:r>
              <a:rPr lang="en-CA" altLang="en-CA" dirty="0" err="1">
                <a:uFillTx/>
              </a:rPr>
              <a:t>humerus</a:t>
            </a:r>
            <a:endParaRPr lang="en-CA" altLang="en-CA" dirty="0">
              <a:uFillTx/>
            </a:endParaRP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ulna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</p:txBody>
      </p:sp>
      <p:pic>
        <p:nvPicPr>
          <p:cNvPr id="9218" name="Picture 2" descr="Triceps Brachii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7108" y="1240292"/>
            <a:ext cx="2462428" cy="5617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 err="1">
                <a:uFillTx/>
              </a:rPr>
              <a:t>Iliopsoas</a:t>
            </a:r>
            <a:endParaRPr lang="en-CA" altLang="en-CA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1739" y="1253331"/>
            <a:ext cx="5181600" cy="4351338"/>
          </a:xfrm>
        </p:spPr>
        <p:txBody>
          <a:bodyPr numCol="1"/>
          <a:lstStyle/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lumbar vertebrae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inner femur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  <a:p>
            <a:endParaRPr lang="en-CA" altLang="en-CA" dirty="0">
              <a:uFillTx/>
            </a:endParaRPr>
          </a:p>
        </p:txBody>
      </p:sp>
      <p:pic>
        <p:nvPicPr>
          <p:cNvPr id="11266" name="Picture 2" descr="Iliopsoas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72269" y="1825625"/>
            <a:ext cx="2313461" cy="435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323" y="388571"/>
            <a:ext cx="4343400" cy="1325563"/>
          </a:xfrm>
        </p:spPr>
        <p:txBody>
          <a:bodyPr numCol="1"/>
          <a:lstStyle/>
          <a:p>
            <a:r>
              <a:rPr lang="en-CA" altLang="en-CA" dirty="0">
                <a:uFillTx/>
              </a:rPr>
              <a:t>Sartorius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261" y="1927225"/>
            <a:ext cx="5181600" cy="4351338"/>
          </a:xfrm>
        </p:spPr>
        <p:txBody>
          <a:bodyPr numCol="1"/>
          <a:lstStyle/>
          <a:p>
            <a:r>
              <a:rPr lang="en-CA" altLang="en-CA" dirty="0">
                <a:uFillTx/>
              </a:rPr>
              <a:t>Longest muscle of the body crossing the hip and knee joints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ilium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medial tibia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  <a:p>
            <a:endParaRPr lang="en-CA" altLang="en-CA" dirty="0">
              <a:uFillTx/>
            </a:endParaRPr>
          </a:p>
        </p:txBody>
      </p:sp>
      <p:pic>
        <p:nvPicPr>
          <p:cNvPr id="12290" name="Picture 2" descr="Sartorius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82187"/>
            <a:ext cx="2053730" cy="6351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1212082"/>
              </p:ext>
            </p:extLst>
          </p:nvPr>
        </p:nvGraphicFramePr>
        <p:xfrm>
          <a:off x="3219938" y="1459468"/>
          <a:ext cx="6645355" cy="3556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071">
                  <a:extLst>
                    <a:ext uri="{9D8B030D-6E8A-4147-A177-3AD203B41FA5}">
                      <a16:colId xmlns:a16="http://schemas.microsoft.com/office/drawing/2014/main" val="374599264"/>
                    </a:ext>
                  </a:extLst>
                </a:gridCol>
                <a:gridCol w="1329071">
                  <a:extLst>
                    <a:ext uri="{9D8B030D-6E8A-4147-A177-3AD203B41FA5}">
                      <a16:colId xmlns:a16="http://schemas.microsoft.com/office/drawing/2014/main" val="498575351"/>
                    </a:ext>
                  </a:extLst>
                </a:gridCol>
                <a:gridCol w="1329071">
                  <a:extLst>
                    <a:ext uri="{9D8B030D-6E8A-4147-A177-3AD203B41FA5}">
                      <a16:colId xmlns:a16="http://schemas.microsoft.com/office/drawing/2014/main" val="3052317364"/>
                    </a:ext>
                  </a:extLst>
                </a:gridCol>
              </a:tblGrid>
              <a:tr h="655171"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Muscle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en-CA" dirty="0">
                          <a:uFillTx/>
                        </a:rPr>
                        <a:t>Insertion</a:t>
                      </a:r>
                    </a:p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Joints Crossed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Joint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71"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Rectus </a:t>
                      </a:r>
                      <a:r>
                        <a:rPr lang="en-CA" altLang="en-CA" dirty="0" err="1">
                          <a:uFillTx/>
                        </a:rPr>
                        <a:t>femoris</a:t>
                      </a:r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Ilium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71">
                <a:tc>
                  <a:txBody>
                    <a:bodyPr/>
                    <a:lstStyle/>
                    <a:p>
                      <a:r>
                        <a:rPr lang="en-CA" altLang="en-CA" dirty="0" err="1">
                          <a:uFillTx/>
                        </a:rPr>
                        <a:t>Vastus</a:t>
                      </a:r>
                      <a:r>
                        <a:rPr lang="en-CA" altLang="en-CA" dirty="0">
                          <a:uFillTx/>
                        </a:rPr>
                        <a:t> </a:t>
                      </a:r>
                      <a:r>
                        <a:rPr lang="en-CA" altLang="en-CA" dirty="0" err="1">
                          <a:uFillTx/>
                        </a:rPr>
                        <a:t>lateralis</a:t>
                      </a:r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Femur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71"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Vastus medialis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Femur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958">
                <a:tc>
                  <a:txBody>
                    <a:bodyPr/>
                    <a:lstStyle/>
                    <a:p>
                      <a:r>
                        <a:rPr lang="en-CA" altLang="en-CA" dirty="0" err="1">
                          <a:uFillTx/>
                        </a:rPr>
                        <a:t>Vastus</a:t>
                      </a:r>
                      <a:r>
                        <a:rPr lang="en-CA" altLang="en-CA" dirty="0">
                          <a:uFillTx/>
                        </a:rPr>
                        <a:t> </a:t>
                      </a:r>
                      <a:r>
                        <a:rPr lang="en-CA" altLang="en-CA" dirty="0" err="1">
                          <a:uFillTx/>
                        </a:rPr>
                        <a:t>intermedius</a:t>
                      </a:r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Femur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42" name="Picture 2" descr="Superficial Layer of Quadriceps Femori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5867" y="119552"/>
            <a:ext cx="2292096" cy="6373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769" y="500062"/>
            <a:ext cx="3241431" cy="1325563"/>
          </a:xfrm>
        </p:spPr>
        <p:txBody>
          <a:bodyPr numCol="1"/>
          <a:lstStyle/>
          <a:p>
            <a:r>
              <a:rPr lang="en-CA" altLang="en-CA" dirty="0" err="1">
                <a:uFillTx/>
              </a:rPr>
              <a:t>Tibialis</a:t>
            </a:r>
            <a:r>
              <a:rPr lang="en-CA" altLang="en-CA" dirty="0">
                <a:uFillTx/>
              </a:rPr>
              <a:t> anterior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9646" y="1919409"/>
            <a:ext cx="5181600" cy="4351338"/>
          </a:xfrm>
        </p:spPr>
        <p:txBody>
          <a:bodyPr numCol="1"/>
          <a:lstStyle/>
          <a:p>
            <a:r>
              <a:rPr lang="en-CA" altLang="en-CA" dirty="0">
                <a:uFillTx/>
              </a:rPr>
              <a:t>Front of the lower leg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lateral tibia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First metatarsal and first cuneiform (one of the tarsal bones)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</p:txBody>
      </p:sp>
      <p:pic>
        <p:nvPicPr>
          <p:cNvPr id="13314" name="Picture 2" descr="Tibialis Anterior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48355" y="331078"/>
            <a:ext cx="1412755" cy="5845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Gluteus </a:t>
            </a:r>
            <a:r>
              <a:rPr lang="en-CA" altLang="en-CA" dirty="0" err="1">
                <a:uFillTx/>
              </a:rPr>
              <a:t>maxiumus</a:t>
            </a:r>
            <a:endParaRPr lang="en-CA" altLang="en-CA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477" y="1825625"/>
            <a:ext cx="5828323" cy="4351338"/>
          </a:xfrm>
        </p:spPr>
        <p:txBody>
          <a:bodyPr numCol="1"/>
          <a:lstStyle/>
          <a:p>
            <a:r>
              <a:rPr lang="en-CA" altLang="en-CA" dirty="0">
                <a:uFillTx/>
              </a:rPr>
              <a:t>Large muscle of the posterior hip and buttocks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Posterior ilium, sacrum, coccyx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lateral femur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  <a:p>
            <a:endParaRPr lang="en-CA" altLang="en-CA" dirty="0">
              <a:uFillTx/>
            </a:endParaRPr>
          </a:p>
          <a:p>
            <a:endParaRPr lang="en-CA" altLang="en-CA" dirty="0">
              <a:uFillTx/>
            </a:endParaRPr>
          </a:p>
        </p:txBody>
      </p:sp>
      <p:pic>
        <p:nvPicPr>
          <p:cNvPr id="14338" name="Picture 2" descr="http://anatomy.askthetrainer.com/muscle-images/gluteus-maximus-muscl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62680" y="1501740"/>
            <a:ext cx="2936040" cy="4675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1060597"/>
              </p:ext>
            </p:extLst>
          </p:nvPr>
        </p:nvGraphicFramePr>
        <p:xfrm>
          <a:off x="3421184" y="1903779"/>
          <a:ext cx="637930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861">
                  <a:extLst>
                    <a:ext uri="{9D8B030D-6E8A-4147-A177-3AD203B41FA5}">
                      <a16:colId xmlns:a16="http://schemas.microsoft.com/office/drawing/2014/main" val="2527061256"/>
                    </a:ext>
                  </a:extLst>
                </a:gridCol>
                <a:gridCol w="1275861">
                  <a:extLst>
                    <a:ext uri="{9D8B030D-6E8A-4147-A177-3AD203B41FA5}">
                      <a16:colId xmlns:a16="http://schemas.microsoft.com/office/drawing/2014/main" val="3289426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Muscle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Insertion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Joint Crossed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Joint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Biceps </a:t>
                      </a:r>
                      <a:r>
                        <a:rPr lang="en-CA" altLang="en-CA" dirty="0" err="1">
                          <a:uFillTx/>
                        </a:rPr>
                        <a:t>femoris</a:t>
                      </a:r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Ischium, femur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Fibula, lateral tibia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Semitendinosus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Ischium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Medial tibia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Semimembranosus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Ischium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en-CA" dirty="0">
                          <a:uFillTx/>
                        </a:rPr>
                        <a:t>Medial tibia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altLang="en-CA" dirty="0"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362" name="Picture 2" descr="http://anatomy.askthetrainer.com/muscle-images/hamstrings-superficial-layer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27314" y="152908"/>
            <a:ext cx="2304288" cy="6407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Gastrocnemius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9077" y="1825625"/>
            <a:ext cx="6234723" cy="4351338"/>
          </a:xfrm>
        </p:spPr>
        <p:txBody>
          <a:bodyPr numCol="1"/>
          <a:lstStyle/>
          <a:p>
            <a:r>
              <a:rPr lang="en-CA" altLang="en-CA" dirty="0">
                <a:uFillTx/>
              </a:rPr>
              <a:t>Superficial muscle of the calf with two heads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Posterior femur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Calcaneus (one of the tarsal bones) via the Achilles tendon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  <a:p>
            <a:endParaRPr lang="en-CA" altLang="en-CA" dirty="0">
              <a:uFillTx/>
            </a:endParaRPr>
          </a:p>
        </p:txBody>
      </p:sp>
      <p:pic>
        <p:nvPicPr>
          <p:cNvPr id="16386" name="Picture 2" descr="Gasrocnemi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48435" y="1235558"/>
            <a:ext cx="1984525" cy="5531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Origin and Insertion of Muscles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Tendons connect muscle to bone</a:t>
            </a:r>
          </a:p>
          <a:p>
            <a:r>
              <a:rPr lang="en-CA" altLang="en-CA" dirty="0">
                <a:uFillTx/>
              </a:rPr>
              <a:t>A muscle has two attachment points, the origin and the insertion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- attachment point of muscle to a fixed bone (usually proximal- near the center of the body)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- attachment point of muscle to a moveable bone (usually a distal bone furthest from the center of the body)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Soleus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2661" y="1552087"/>
            <a:ext cx="5181600" cy="4351338"/>
          </a:xfrm>
        </p:spPr>
        <p:txBody>
          <a:bodyPr numCol="1"/>
          <a:lstStyle/>
          <a:p>
            <a:endParaRPr lang="en-CA" altLang="en-CA" dirty="0">
              <a:uFillTx/>
            </a:endParaRPr>
          </a:p>
          <a:p>
            <a:r>
              <a:rPr lang="en-CA" altLang="en-CA" dirty="0">
                <a:uFillTx/>
              </a:rPr>
              <a:t>Located underneath the gastrocnemius of the calf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Posterior tibia and fibula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Calcaneus-heel bone via the Achilles tendon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  <a:p>
            <a:endParaRPr lang="en-CA" altLang="en-CA" dirty="0">
              <a:uFillTx/>
            </a:endParaRPr>
          </a:p>
        </p:txBody>
      </p:sp>
      <p:pic>
        <p:nvPicPr>
          <p:cNvPr id="17410" name="Picture 2" descr="Soleus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55392" y="167585"/>
            <a:ext cx="1536192" cy="682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9" name="Rectangle 17"/>
          <p:cNvSpPr>
            <a:spLocks noChangeArrowheads="1"/>
          </p:cNvSpPr>
          <p:nvPr/>
        </p:nvSpPr>
        <p:spPr>
          <a:xfrm>
            <a:off x="2208214" y="1412876"/>
            <a:ext cx="8135937" cy="3311525"/>
          </a:xfrm>
          <a:prstGeom prst="rect">
            <a:avLst/>
          </a:prstGeom>
          <a:solidFill>
            <a:srgbClr val="DFEBF9"/>
          </a:solidFill>
          <a:ln>
            <a:noFill/>
          </a:ln>
          <a:effectLst/>
        </p:spPr>
        <p:txBody>
          <a:bodyPr wrap="none" numCol="1" anchor="ctr"/>
          <a:lstStyle/>
          <a:p>
            <a:endParaRPr lang="en-GB" altLang="en-GB">
              <a:uFillTx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GB" altLang="en-GB">
                <a:uFillTx/>
              </a:rPr>
              <a:t>Understanding muscle action</a:t>
            </a:r>
            <a:endParaRPr lang="en-US">
              <a:uFillTx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>
          <a:xfrm>
            <a:off x="7543525" y="699175"/>
            <a:ext cx="3442249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numCol="1">
            <a:spAutoFit/>
          </a:bodyPr>
          <a:lstStyle/>
          <a:p>
            <a:r>
              <a:rPr lang="en-GB" altLang="en-GB">
                <a:solidFill>
                  <a:srgbClr val="010066"/>
                </a:solidFill>
                <a:uFillTx/>
              </a:rPr>
              <a:t>Muscles are attached to bones by tendons.</a:t>
            </a:r>
            <a:endParaRPr lang="en-GB" altLang="en-GB" b="1" i="1">
              <a:solidFill>
                <a:srgbClr val="010066"/>
              </a:solidFill>
              <a:uFillTx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>
          <a:xfrm>
            <a:off x="1847850" y="4797425"/>
            <a:ext cx="8820150" cy="13111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1">
            <a:spAutoFit/>
          </a:bodyPr>
          <a:lstStyle/>
          <a:p>
            <a:pPr>
              <a:spcBef>
                <a:spcPct val="30000"/>
              </a:spcBef>
            </a:pPr>
            <a:r>
              <a:rPr lang="en-GB" altLang="en-GB" sz="2400" dirty="0">
                <a:solidFill>
                  <a:srgbClr val="010066"/>
                </a:solidFill>
                <a:uFillTx/>
              </a:rPr>
              <a:t>Muscles are arranged in </a:t>
            </a:r>
            <a:r>
              <a:rPr lang="en-GB" altLang="en-GB" sz="2400" b="1" dirty="0">
                <a:solidFill>
                  <a:srgbClr val="FF6600"/>
                </a:solidFill>
                <a:uFillTx/>
              </a:rPr>
              <a:t>antagonistic pairs</a:t>
            </a:r>
            <a:r>
              <a:rPr lang="en-GB" altLang="en-GB" sz="2400" dirty="0">
                <a:solidFill>
                  <a:srgbClr val="010066"/>
                </a:solidFill>
                <a:uFillTx/>
              </a:rPr>
              <a:t>.</a:t>
            </a:r>
          </a:p>
          <a:p>
            <a:pPr>
              <a:spcBef>
                <a:spcPct val="30000"/>
              </a:spcBef>
            </a:pPr>
            <a:r>
              <a:rPr lang="en-GB" altLang="en-GB" sz="2400" dirty="0">
                <a:solidFill>
                  <a:srgbClr val="010066"/>
                </a:solidFill>
                <a:uFillTx/>
              </a:rPr>
              <a:t>As one muscle contracts (shortens) its partner relaxes (lengthens). They swap actions to reverse the movement.</a:t>
            </a:r>
            <a:endParaRPr lang="en-GB" altLang="en-GB" sz="2400" b="1" i="1" dirty="0">
              <a:uFillTx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>
          <a:xfrm>
            <a:off x="3790951" y="2708275"/>
            <a:ext cx="395922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numCol="1">
            <a:spAutoFit/>
          </a:bodyPr>
          <a:lstStyle/>
          <a:p>
            <a:r>
              <a:rPr lang="en-GB" altLang="en-GB" sz="2200" i="1">
                <a:solidFill>
                  <a:srgbClr val="010066"/>
                </a:solidFill>
                <a:uFillTx/>
              </a:rPr>
              <a:t>The tendon at the moving end is known as the </a:t>
            </a:r>
            <a:r>
              <a:rPr lang="en-GB" altLang="en-GB" sz="2200" b="1" i="1">
                <a:solidFill>
                  <a:srgbClr val="FF6600"/>
                </a:solidFill>
                <a:uFillTx/>
              </a:rPr>
              <a:t>insertion</a:t>
            </a:r>
            <a:r>
              <a:rPr lang="en-GB" altLang="en-GB" sz="2200" i="1">
                <a:solidFill>
                  <a:srgbClr val="010066"/>
                </a:solidFill>
                <a:uFillTx/>
              </a:rPr>
              <a:t>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>
          <a:xfrm>
            <a:off x="3432175" y="1484313"/>
            <a:ext cx="4535488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numCol="1">
            <a:spAutoFit/>
          </a:bodyPr>
          <a:lstStyle/>
          <a:p>
            <a:r>
              <a:rPr lang="en-GB" altLang="en-GB" sz="2200" i="1">
                <a:solidFill>
                  <a:srgbClr val="010066"/>
                </a:solidFill>
                <a:uFillTx/>
              </a:rPr>
              <a:t>The tendon at the non-moving (or fixed) end is known as the </a:t>
            </a:r>
            <a:r>
              <a:rPr lang="en-GB" altLang="en-GB" sz="2200" b="1" i="1">
                <a:solidFill>
                  <a:srgbClr val="FF6600"/>
                </a:solidFill>
                <a:uFillTx/>
              </a:rPr>
              <a:t>origin</a:t>
            </a:r>
            <a:r>
              <a:rPr lang="en-GB" altLang="en-GB" sz="2200" i="1">
                <a:solidFill>
                  <a:srgbClr val="010066"/>
                </a:solidFill>
                <a:uFillTx/>
              </a:rPr>
              <a:t>.</a:t>
            </a:r>
            <a:endParaRPr lang="en-GB" altLang="en-GB" sz="2200" b="1" i="1">
              <a:uFillTx/>
            </a:endParaRPr>
          </a:p>
        </p:txBody>
      </p:sp>
      <p:pic>
        <p:nvPicPr>
          <p:cNvPr id="59402" name="Picture 10" descr="ar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79650" y="1412876"/>
            <a:ext cx="1581150" cy="3324225"/>
          </a:xfrm>
          <a:prstGeom prst="rect">
            <a:avLst/>
          </a:prstGeom>
          <a:noFill/>
        </p:spPr>
      </p:pic>
      <p:pic>
        <p:nvPicPr>
          <p:cNvPr id="59403" name="Picture 11" descr="a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112125" y="1628775"/>
            <a:ext cx="2305050" cy="1924050"/>
          </a:xfrm>
          <a:prstGeom prst="rect">
            <a:avLst/>
          </a:prstGeom>
          <a:noFill/>
        </p:spPr>
      </p:pic>
      <p:sp>
        <p:nvSpPr>
          <p:cNvPr id="59404" name="Line 12"/>
          <p:cNvSpPr>
            <a:spLocks noChangeShapeType="1"/>
          </p:cNvSpPr>
          <p:nvPr/>
        </p:nvSpPr>
        <p:spPr>
          <a:xfrm flipH="1" flipV="1">
            <a:off x="2782889" y="1700213"/>
            <a:ext cx="64928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</p:spPr>
        <p:txBody>
          <a:bodyPr numCol="1"/>
          <a:lstStyle/>
          <a:p>
            <a:endParaRPr lang="en-GB" altLang="en-GB">
              <a:uFillTx/>
            </a:endParaRPr>
          </a:p>
        </p:txBody>
      </p:sp>
      <p:sp>
        <p:nvSpPr>
          <p:cNvPr id="59405" name="Line 13"/>
          <p:cNvSpPr>
            <a:spLocks noChangeShapeType="1"/>
          </p:cNvSpPr>
          <p:nvPr/>
        </p:nvSpPr>
        <p:spPr>
          <a:xfrm>
            <a:off x="7824788" y="191611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</p:spPr>
        <p:txBody>
          <a:bodyPr numCol="1"/>
          <a:lstStyle/>
          <a:p>
            <a:endParaRPr lang="en-GB" altLang="en-GB">
              <a:uFillTx/>
            </a:endParaRP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>
          <a:xfrm flipH="1" flipV="1">
            <a:off x="2711450" y="2997200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</p:spPr>
        <p:txBody>
          <a:bodyPr numCol="1"/>
          <a:lstStyle/>
          <a:p>
            <a:endParaRPr lang="en-GB" altLang="en-GB">
              <a:uFillTx/>
            </a:endParaRP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>
          <a:xfrm flipV="1">
            <a:off x="7680326" y="3068638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</p:spPr>
        <p:txBody>
          <a:bodyPr numCol="1"/>
          <a:lstStyle/>
          <a:p>
            <a:endParaRPr lang="en-GB" altLang="en-GB">
              <a:uFillTx/>
            </a:endParaRP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>
          <a:xfrm>
            <a:off x="3792539" y="3860801"/>
            <a:ext cx="6048375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numCol="1">
            <a:spAutoFit/>
          </a:bodyPr>
          <a:lstStyle/>
          <a:p>
            <a:pPr>
              <a:spcBef>
                <a:spcPct val="30000"/>
              </a:spcBef>
            </a:pPr>
            <a:r>
              <a:rPr lang="en-GB" altLang="en-GB">
                <a:solidFill>
                  <a:srgbClr val="010066"/>
                </a:solidFill>
                <a:uFillTx/>
              </a:rPr>
              <a:t>Muscles </a:t>
            </a:r>
            <a:r>
              <a:rPr lang="en-GB" altLang="en-GB" b="1">
                <a:solidFill>
                  <a:srgbClr val="FF6600"/>
                </a:solidFill>
                <a:uFillTx/>
              </a:rPr>
              <a:t>pull</a:t>
            </a:r>
            <a:r>
              <a:rPr lang="en-GB" altLang="en-GB">
                <a:solidFill>
                  <a:srgbClr val="010066"/>
                </a:solidFill>
                <a:uFillTx/>
              </a:rPr>
              <a:t> by contracting – they cannot push to produce the opposite movement.</a:t>
            </a:r>
            <a:endParaRPr lang="en-GB" alt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93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 animBg="1"/>
      <p:bldP spid="59398" grpId="0" build="p" animBg="1"/>
      <p:bldP spid="59399" grpId="0"/>
      <p:bldP spid="59400" grpId="0"/>
      <p:bldP spid="59404" grpId="0" animBg="1"/>
      <p:bldP spid="59405" grpId="0" animBg="1"/>
      <p:bldP spid="59406" grpId="0" animBg="1"/>
      <p:bldP spid="59407" grpId="0" animBg="1"/>
      <p:bldP spid="594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i="1" dirty="0">
                <a:uFillTx/>
              </a:rPr>
              <a:t>Rectus </a:t>
            </a:r>
            <a:r>
              <a:rPr lang="en-CA" altLang="en-CA" i="1" dirty="0" err="1">
                <a:uFillTx/>
              </a:rPr>
              <a:t>abdominus</a:t>
            </a:r>
            <a:endParaRPr lang="en-CA" altLang="en-CA" i="1" dirty="0">
              <a:uFillTx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05856" y="1825625"/>
            <a:ext cx="5647944" cy="4351338"/>
          </a:xfrm>
        </p:spPr>
        <p:txBody>
          <a:bodyPr numCol="1">
            <a:normAutofit/>
          </a:bodyPr>
          <a:lstStyle/>
          <a:p>
            <a:r>
              <a:rPr lang="en-CA" altLang="en-CA" dirty="0">
                <a:uFillTx/>
              </a:rPr>
              <a:t>Superficial muscle (located on or near surface of the body)</a:t>
            </a:r>
          </a:p>
          <a:p>
            <a:r>
              <a:rPr lang="en-CA" altLang="en-CA" dirty="0">
                <a:uFillTx/>
              </a:rPr>
              <a:t>Muscles have tendinous lines giving “six pack” look</a:t>
            </a:r>
          </a:p>
          <a:p>
            <a:r>
              <a:rPr lang="en-CA" altLang="en-CA" b="1" dirty="0">
                <a:uFillTx/>
              </a:rPr>
              <a:t>Origin:</a:t>
            </a:r>
            <a:r>
              <a:rPr lang="en-CA" altLang="en-CA" dirty="0">
                <a:uFillTx/>
              </a:rPr>
              <a:t> Crest of pubis</a:t>
            </a:r>
          </a:p>
          <a:p>
            <a:r>
              <a:rPr lang="en-CA" altLang="en-CA" b="1" dirty="0">
                <a:uFillTx/>
              </a:rPr>
              <a:t>Insertion:</a:t>
            </a:r>
            <a:r>
              <a:rPr lang="en-CA" altLang="en-CA" dirty="0">
                <a:uFillTx/>
              </a:rPr>
              <a:t> Costal cartilage of ribs 5-7 &amp; the xiphoid process of sternum</a:t>
            </a:r>
          </a:p>
          <a:p>
            <a:r>
              <a:rPr lang="en-CA" altLang="en-CA" b="1" dirty="0">
                <a:uFillTx/>
              </a:rPr>
              <a:t>Joint(s) crossed:</a:t>
            </a:r>
          </a:p>
          <a:p>
            <a:r>
              <a:rPr lang="en-CA" altLang="en-CA" b="1" dirty="0"/>
              <a:t>Joint action:</a:t>
            </a:r>
            <a:endParaRPr lang="en-CA" altLang="en-CA" b="1" dirty="0">
              <a:uFillTx/>
            </a:endParaRPr>
          </a:p>
          <a:p>
            <a:endParaRPr lang="en-CA" altLang="en-CA" dirty="0">
              <a:uFillTx/>
            </a:endParaRPr>
          </a:p>
        </p:txBody>
      </p:sp>
      <p:pic>
        <p:nvPicPr>
          <p:cNvPr id="1026" name="Picture 2" descr="Rectus Abdominis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28756" y="1354783"/>
            <a:ext cx="2660236" cy="4822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i="1" dirty="0">
                <a:uFillTx/>
              </a:rPr>
              <a:t>External </a:t>
            </a:r>
            <a:r>
              <a:rPr lang="en-CA" altLang="en-CA" i="1" dirty="0" err="1">
                <a:uFillTx/>
              </a:rPr>
              <a:t>obliques</a:t>
            </a:r>
            <a:endParaRPr lang="en-CA" altLang="en-CA" i="1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Side and front of trunk, under the rectus </a:t>
            </a:r>
            <a:r>
              <a:rPr lang="en-CA" altLang="en-CA" dirty="0" err="1">
                <a:uFillTx/>
              </a:rPr>
              <a:t>abdominus</a:t>
            </a:r>
            <a:endParaRPr lang="en-CA" altLang="en-CA" dirty="0">
              <a:uFillTx/>
            </a:endParaRPr>
          </a:p>
          <a:p>
            <a:r>
              <a:rPr lang="en-CA" altLang="en-CA" b="1" dirty="0">
                <a:uFillTx/>
              </a:rPr>
              <a:t>Origin: </a:t>
            </a:r>
            <a:r>
              <a:rPr lang="en-CA" altLang="en-CA" dirty="0">
                <a:uFillTx/>
              </a:rPr>
              <a:t>lower eight ribs</a:t>
            </a:r>
          </a:p>
          <a:p>
            <a:r>
              <a:rPr lang="en-CA" altLang="en-CA" b="1" dirty="0">
                <a:uFillTx/>
              </a:rPr>
              <a:t>Insertion: </a:t>
            </a:r>
            <a:r>
              <a:rPr lang="en-CA" altLang="en-CA" dirty="0" err="1">
                <a:uFillTx/>
              </a:rPr>
              <a:t>Illium</a:t>
            </a:r>
            <a:endParaRPr lang="en-CA" altLang="en-CA" dirty="0">
              <a:uFillTx/>
            </a:endParaRP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</p:txBody>
      </p:sp>
      <p:pic>
        <p:nvPicPr>
          <p:cNvPr id="2050" name="Picture 2" descr="External Obliques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1825624"/>
            <a:ext cx="2923731" cy="4806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Erector </a:t>
            </a:r>
            <a:r>
              <a:rPr lang="en-CA" altLang="en-CA" dirty="0" err="1">
                <a:uFillTx/>
              </a:rPr>
              <a:t>Spinae</a:t>
            </a:r>
            <a:endParaRPr lang="en-CA" altLang="en-CA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Overlapping muscles that run alongside most of the spine.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ribs, cervical, thoracic and lumbar vertebrae, ilium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ribs, cervical, thoracic and lumbar vertebrae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</p:txBody>
      </p:sp>
      <p:pic>
        <p:nvPicPr>
          <p:cNvPr id="3074" name="Picture 2" descr="Erector Spinae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0032" y="1231392"/>
            <a:ext cx="2982722" cy="5626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eltoids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94590" y="527567"/>
            <a:ext cx="3464962" cy="56493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Deltoid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5876" y="793994"/>
            <a:ext cx="5181600" cy="4351338"/>
          </a:xfrm>
        </p:spPr>
        <p:txBody>
          <a:bodyPr numCol="1"/>
          <a:lstStyle/>
          <a:p>
            <a:r>
              <a:rPr lang="en-CA" altLang="en-CA" dirty="0">
                <a:uFillTx/>
              </a:rPr>
              <a:t>The deltoid has three heads.</a:t>
            </a:r>
          </a:p>
          <a:p>
            <a:r>
              <a:rPr lang="en-CA" altLang="en-CA" dirty="0">
                <a:uFillTx/>
              </a:rPr>
              <a:t>Most prominent and useful shoulder muscles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scapula posteriorly and clavicle anteriorly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lateral </a:t>
            </a:r>
            <a:r>
              <a:rPr lang="en-CA" altLang="en-CA" dirty="0" err="1">
                <a:uFillTx/>
              </a:rPr>
              <a:t>humerus</a:t>
            </a:r>
            <a:endParaRPr lang="en-CA" altLang="en-CA" dirty="0">
              <a:uFillTx/>
            </a:endParaRP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 err="1">
                <a:uFillTx/>
              </a:rPr>
              <a:t>Pectoralis</a:t>
            </a:r>
            <a:r>
              <a:rPr lang="en-CA" altLang="en-CA" dirty="0">
                <a:uFillTx/>
              </a:rPr>
              <a:t> major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r>
              <a:rPr lang="en-CA" altLang="en-CA" dirty="0"/>
              <a:t>Tendon forms the front of the armpit.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clavicle, sternum and anterior ribs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Inside of the </a:t>
            </a:r>
            <a:r>
              <a:rPr lang="en-CA" altLang="en-CA" dirty="0" err="1">
                <a:uFillTx/>
              </a:rPr>
              <a:t>humerus</a:t>
            </a:r>
            <a:endParaRPr lang="en-CA" altLang="en-CA" dirty="0">
              <a:uFillTx/>
            </a:endParaRP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  <a:p>
            <a:endParaRPr lang="en-CA" altLang="en-CA" dirty="0"/>
          </a:p>
          <a:p>
            <a:endParaRPr lang="en-CA" altLang="en-CA" dirty="0">
              <a:uFillTx/>
            </a:endParaRPr>
          </a:p>
        </p:txBody>
      </p:sp>
      <p:pic>
        <p:nvPicPr>
          <p:cNvPr id="5122" name="Picture 2" descr="Pectoralis Major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15223" y="1825625"/>
            <a:ext cx="4027554" cy="435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dirty="0">
                <a:uFillTx/>
              </a:rPr>
              <a:t>Biceps </a:t>
            </a:r>
            <a:r>
              <a:rPr lang="en-CA" altLang="en-CA" dirty="0" err="1">
                <a:uFillTx/>
              </a:rPr>
              <a:t>brachii</a:t>
            </a:r>
            <a:endParaRPr lang="en-CA" altLang="en-CA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769" y="1401712"/>
            <a:ext cx="6391031" cy="4775251"/>
          </a:xfrm>
        </p:spPr>
        <p:txBody>
          <a:bodyPr numCol="1"/>
          <a:lstStyle/>
          <a:p>
            <a:r>
              <a:rPr lang="en-CA" altLang="en-CA" dirty="0">
                <a:uFillTx/>
              </a:rPr>
              <a:t>Two heads to this muscle (bi-</a:t>
            </a:r>
            <a:r>
              <a:rPr lang="en-CA" altLang="en-CA" dirty="0" err="1">
                <a:uFillTx/>
              </a:rPr>
              <a:t>ceps</a:t>
            </a:r>
            <a:r>
              <a:rPr lang="en-CA" altLang="en-CA" dirty="0">
                <a:uFillTx/>
              </a:rPr>
              <a:t>)</a:t>
            </a:r>
          </a:p>
          <a:p>
            <a:r>
              <a:rPr lang="en-CA" altLang="en-CA" b="1" dirty="0">
                <a:uFillTx/>
              </a:rPr>
              <a:t>Origin</a:t>
            </a:r>
            <a:r>
              <a:rPr lang="en-CA" altLang="en-CA" dirty="0">
                <a:uFillTx/>
              </a:rPr>
              <a:t>: scapula</a:t>
            </a:r>
          </a:p>
          <a:p>
            <a:r>
              <a:rPr lang="en-CA" altLang="en-CA" b="1" dirty="0">
                <a:uFillTx/>
              </a:rPr>
              <a:t>Insertion</a:t>
            </a:r>
            <a:r>
              <a:rPr lang="en-CA" altLang="en-CA" dirty="0">
                <a:uFillTx/>
              </a:rPr>
              <a:t>: Radius and ulna below the elbow joint</a:t>
            </a:r>
          </a:p>
          <a:p>
            <a:r>
              <a:rPr lang="en-CA" altLang="en-CA" b="1" dirty="0"/>
              <a:t>Joint(s) crossed:</a:t>
            </a:r>
          </a:p>
          <a:p>
            <a:r>
              <a:rPr lang="en-CA" altLang="en-CA" b="1" dirty="0"/>
              <a:t>Joint action:</a:t>
            </a:r>
          </a:p>
        </p:txBody>
      </p:sp>
      <p:pic>
        <p:nvPicPr>
          <p:cNvPr id="6146" name="Picture 2" descr="Biceps Brachii Mus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99361" y="1401712"/>
            <a:ext cx="1724388" cy="5199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708</Words>
  <Application>Microsoft Office PowerPoint</Application>
  <PresentationFormat>Widescreen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Muscles</vt:lpstr>
      <vt:lpstr>Origin and Insertion of Muscles</vt:lpstr>
      <vt:lpstr>Understanding muscle action</vt:lpstr>
      <vt:lpstr>Rectus abdominus</vt:lpstr>
      <vt:lpstr>External obliques</vt:lpstr>
      <vt:lpstr>Erector Spinae</vt:lpstr>
      <vt:lpstr>Deltoid</vt:lpstr>
      <vt:lpstr>Pectoralis major</vt:lpstr>
      <vt:lpstr>Biceps brachii</vt:lpstr>
      <vt:lpstr>Trapezius muscle</vt:lpstr>
      <vt:lpstr>Latissimus dorsi</vt:lpstr>
      <vt:lpstr>Triceps brachii</vt:lpstr>
      <vt:lpstr>Iliopsoas</vt:lpstr>
      <vt:lpstr>Sartorius</vt:lpstr>
      <vt:lpstr>PowerPoint Presentation</vt:lpstr>
      <vt:lpstr>Tibialis anterior</vt:lpstr>
      <vt:lpstr>Gluteus maxiumus</vt:lpstr>
      <vt:lpstr>PowerPoint Presentation</vt:lpstr>
      <vt:lpstr>Gastrocnemius </vt:lpstr>
      <vt:lpstr>Soleus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stations for the fitness center</dc:title>
  <dc:creator>Julia Malcolm</dc:creator>
  <cp:lastModifiedBy>Stacey Rowe</cp:lastModifiedBy>
  <cp:revision>14</cp:revision>
  <cp:lastPrinted>2013-10-02T14:47:33Z</cp:lastPrinted>
  <dcterms:created xsi:type="dcterms:W3CDTF">2013-10-02T13:25:36Z</dcterms:created>
  <dcterms:modified xsi:type="dcterms:W3CDTF">2019-09-25T01:29:12Z</dcterms:modified>
</cp:coreProperties>
</file>